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63" r:id="rId6"/>
    <p:sldId id="260" r:id="rId7"/>
    <p:sldId id="261" r:id="rId8"/>
    <p:sldId id="262" r:id="rId9"/>
    <p:sldId id="264" r:id="rId10"/>
    <p:sldId id="265" r:id="rId11"/>
    <p:sldId id="257" r:id="rId12"/>
    <p:sldId id="258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57" d="100"/>
          <a:sy n="57" d="100"/>
        </p:scale>
        <p:origin x="112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72737"/>
            <a:ext cx="12192001" cy="69215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863601" y="1540932"/>
            <a:ext cx="7281334" cy="2336801"/>
          </a:xfrm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  <a:latin typeface="Algerian" panose="04020705040A02060702" pitchFamily="82" charset="0"/>
              </a:rPr>
              <a:t>Laura Camila Lara Perdomo</a:t>
            </a:r>
            <a:endParaRPr lang="es-CO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7461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3" y="0"/>
            <a:ext cx="12184307" cy="689556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287866"/>
            <a:ext cx="1955799" cy="982133"/>
          </a:xfrm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</a:rPr>
              <a:t>E-libro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6467" y="1665545"/>
            <a:ext cx="7168661" cy="3649133"/>
          </a:xfrm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</a:rPr>
              <a:t>Es una base bibliográfica, </a:t>
            </a:r>
            <a:r>
              <a:rPr lang="es-CO" dirty="0">
                <a:solidFill>
                  <a:schemeClr val="bg1"/>
                </a:solidFill>
              </a:rPr>
              <a:t>e-Libro está dirigido a ofrecer soluciones para mejorar la interacción y distribución de libros electrónicos, a través de </a:t>
            </a:r>
            <a:r>
              <a:rPr lang="es-CO" dirty="0" err="1">
                <a:solidFill>
                  <a:schemeClr val="bg1"/>
                </a:solidFill>
              </a:rPr>
              <a:t>ebooks</a:t>
            </a:r>
            <a:r>
              <a:rPr lang="es-CO" dirty="0">
                <a:solidFill>
                  <a:schemeClr val="bg1"/>
                </a:solidFill>
              </a:rPr>
              <a:t> en formato PDF (portable </a:t>
            </a:r>
            <a:r>
              <a:rPr lang="es-CO" dirty="0" err="1">
                <a:solidFill>
                  <a:schemeClr val="bg1"/>
                </a:solidFill>
              </a:rPr>
              <a:t>document</a:t>
            </a:r>
            <a:r>
              <a:rPr lang="es-CO" dirty="0">
                <a:solidFill>
                  <a:schemeClr val="bg1"/>
                </a:solidFill>
              </a:rPr>
              <a:t> </a:t>
            </a:r>
            <a:r>
              <a:rPr lang="es-CO" dirty="0" err="1">
                <a:solidFill>
                  <a:schemeClr val="bg1"/>
                </a:solidFill>
              </a:rPr>
              <a:t>format</a:t>
            </a:r>
            <a:r>
              <a:rPr lang="es-CO" dirty="0" smtClean="0">
                <a:solidFill>
                  <a:schemeClr val="bg1"/>
                </a:solidFill>
              </a:rPr>
              <a:t>). </a:t>
            </a:r>
          </a:p>
          <a:p>
            <a:endParaRPr lang="es-CO" dirty="0">
              <a:solidFill>
                <a:schemeClr val="bg1"/>
              </a:solidFill>
            </a:endParaRPr>
          </a:p>
          <a:p>
            <a:pPr algn="r"/>
            <a:r>
              <a:rPr lang="es-CO" dirty="0" smtClean="0">
                <a:solidFill>
                  <a:schemeClr val="bg1"/>
                </a:solidFill>
              </a:rPr>
              <a:t>Su base cuenta con mas de 200 editoriales, y cuenta con alrededor de 55000 libros,  fue fundada en el 98 y se convirtió en el primero en publicar virtualmente en el idioma español, cuenta con una alianza estratégica con </a:t>
            </a:r>
            <a:r>
              <a:rPr lang="es-CO" dirty="0" err="1" smtClean="0">
                <a:solidFill>
                  <a:schemeClr val="bg1"/>
                </a:solidFill>
              </a:rPr>
              <a:t>ebrary</a:t>
            </a:r>
            <a:r>
              <a:rPr lang="es-CO" dirty="0" smtClean="0">
                <a:solidFill>
                  <a:schemeClr val="bg1"/>
                </a:solidFill>
              </a:rPr>
              <a:t> </a:t>
            </a:r>
            <a:endParaRPr lang="es-CO" dirty="0">
              <a:solidFill>
                <a:schemeClr val="bg1"/>
              </a:solidFill>
            </a:endParaRPr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902" y="778932"/>
            <a:ext cx="3544582" cy="2529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332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5879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668" y="0"/>
            <a:ext cx="10131425" cy="1456267"/>
          </a:xfrm>
        </p:spPr>
        <p:txBody>
          <a:bodyPr/>
          <a:lstStyle/>
          <a:p>
            <a:r>
              <a:rPr lang="es-CO" dirty="0" err="1" smtClean="0">
                <a:solidFill>
                  <a:schemeClr val="bg1"/>
                </a:solidFill>
              </a:rPr>
              <a:t>ebrary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28112" y="1608664"/>
            <a:ext cx="7625861" cy="4422856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Con sede en el corazón de </a:t>
            </a:r>
            <a:r>
              <a:rPr lang="es-CO" dirty="0" err="1">
                <a:solidFill>
                  <a:schemeClr val="bg1"/>
                </a:solidFill>
              </a:rPr>
              <a:t>Silicon</a:t>
            </a:r>
            <a:r>
              <a:rPr lang="es-CO" dirty="0">
                <a:solidFill>
                  <a:schemeClr val="bg1"/>
                </a:solidFill>
              </a:rPr>
              <a:t> </a:t>
            </a:r>
            <a:r>
              <a:rPr lang="es-CO" dirty="0" smtClean="0">
                <a:solidFill>
                  <a:schemeClr val="bg1"/>
                </a:solidFill>
              </a:rPr>
              <a:t>Valley, fundada en 1988, en 1999 </a:t>
            </a:r>
            <a:r>
              <a:rPr lang="es-CO" dirty="0">
                <a:solidFill>
                  <a:schemeClr val="bg1"/>
                </a:solidFill>
              </a:rPr>
              <a:t>e-Libro otorgó una licencia a la tecnología </a:t>
            </a:r>
            <a:r>
              <a:rPr lang="es-CO" dirty="0" err="1">
                <a:solidFill>
                  <a:schemeClr val="bg1"/>
                </a:solidFill>
              </a:rPr>
              <a:t>ebrary</a:t>
            </a:r>
            <a:r>
              <a:rPr lang="es-CO" dirty="0">
                <a:solidFill>
                  <a:schemeClr val="bg1"/>
                </a:solidFill>
              </a:rPr>
              <a:t> para desarrollar su interfaz en idioma español que fue lanzada en </a:t>
            </a:r>
            <a:r>
              <a:rPr lang="es-CO" dirty="0" smtClean="0">
                <a:solidFill>
                  <a:schemeClr val="bg1"/>
                </a:solidFill>
              </a:rPr>
              <a:t>www.e-libro.com. </a:t>
            </a:r>
          </a:p>
          <a:p>
            <a:endParaRPr lang="es-CO" dirty="0" smtClean="0">
              <a:solidFill>
                <a:schemeClr val="bg1"/>
              </a:solidFill>
            </a:endParaRPr>
          </a:p>
          <a:p>
            <a:pPr algn="r"/>
            <a:r>
              <a:rPr lang="es-CO" dirty="0" smtClean="0">
                <a:solidFill>
                  <a:schemeClr val="bg1"/>
                </a:solidFill>
              </a:rPr>
              <a:t>Cuenta con</a:t>
            </a:r>
            <a:r>
              <a:rPr lang="es-CO" dirty="0">
                <a:solidFill>
                  <a:schemeClr val="bg1"/>
                </a:solidFill>
              </a:rPr>
              <a:t> características de gran alcance , tales como </a:t>
            </a:r>
            <a:r>
              <a:rPr lang="es-CO" dirty="0" err="1">
                <a:solidFill>
                  <a:schemeClr val="bg1"/>
                </a:solidFill>
              </a:rPr>
              <a:t>InfoTools</a:t>
            </a:r>
            <a:r>
              <a:rPr lang="es-CO" dirty="0">
                <a:solidFill>
                  <a:schemeClr val="bg1"/>
                </a:solidFill>
              </a:rPr>
              <a:t> ™ , que proporciona la búsqueda contextual a través de múltiples recursos en línea de la elección de la biblioteca, </a:t>
            </a:r>
            <a:r>
              <a:rPr lang="es-CO" dirty="0" smtClean="0">
                <a:solidFill>
                  <a:schemeClr val="bg1"/>
                </a:solidFill>
              </a:rPr>
              <a:t>son </a:t>
            </a:r>
            <a:r>
              <a:rPr lang="es-CO" dirty="0">
                <a:solidFill>
                  <a:schemeClr val="bg1"/>
                </a:solidFill>
              </a:rPr>
              <a:t>el único proveedor de libros electrónicos que permite a las organizaciones aprovechar </a:t>
            </a:r>
            <a:r>
              <a:rPr lang="es-CO" dirty="0" smtClean="0">
                <a:solidFill>
                  <a:schemeClr val="bg1"/>
                </a:solidFill>
              </a:rPr>
              <a:t>la plataforma </a:t>
            </a:r>
            <a:r>
              <a:rPr lang="es-CO" dirty="0">
                <a:solidFill>
                  <a:schemeClr val="bg1"/>
                </a:solidFill>
              </a:rPr>
              <a:t>para su propio contenido digital</a:t>
            </a:r>
            <a:r>
              <a:rPr lang="es-CO" dirty="0" smtClean="0">
                <a:solidFill>
                  <a:schemeClr val="bg1"/>
                </a:solidFill>
              </a:rPr>
              <a:t>.</a:t>
            </a:r>
          </a:p>
          <a:p>
            <a:endParaRPr lang="es-CO" dirty="0" smtClean="0">
              <a:solidFill>
                <a:schemeClr val="bg1"/>
              </a:solidFill>
            </a:endParaRPr>
          </a:p>
          <a:p>
            <a:r>
              <a:rPr lang="es-CO" dirty="0">
                <a:solidFill>
                  <a:schemeClr val="bg1"/>
                </a:solidFill>
              </a:rPr>
              <a:t>Un pionero de la industria, </a:t>
            </a:r>
            <a:r>
              <a:rPr lang="es-CO" dirty="0" err="1">
                <a:solidFill>
                  <a:schemeClr val="bg1"/>
                </a:solidFill>
              </a:rPr>
              <a:t>ebrary</a:t>
            </a:r>
            <a:r>
              <a:rPr lang="es-CO" dirty="0">
                <a:solidFill>
                  <a:schemeClr val="bg1"/>
                </a:solidFill>
              </a:rPr>
              <a:t> ha crecido hasta convertirse en un proveedor </a:t>
            </a:r>
            <a:r>
              <a:rPr lang="es-CO" dirty="0" err="1">
                <a:solidFill>
                  <a:schemeClr val="bg1"/>
                </a:solidFill>
              </a:rPr>
              <a:t>líderde</a:t>
            </a:r>
            <a:r>
              <a:rPr lang="es-CO" dirty="0">
                <a:solidFill>
                  <a:schemeClr val="bg1"/>
                </a:solidFill>
              </a:rPr>
              <a:t> libros electrónicos a las bibliotecas e investigadores de todo el </a:t>
            </a:r>
            <a:r>
              <a:rPr lang="es-CO" dirty="0" smtClean="0">
                <a:solidFill>
                  <a:schemeClr val="bg1"/>
                </a:solidFill>
              </a:rPr>
              <a:t>mundo. </a:t>
            </a:r>
            <a:r>
              <a:rPr lang="es-CO" dirty="0" err="1" smtClean="0">
                <a:solidFill>
                  <a:schemeClr val="bg1"/>
                </a:solidFill>
              </a:rPr>
              <a:t>ebrary</a:t>
            </a:r>
            <a:r>
              <a:rPr lang="es-CO" dirty="0" smtClean="0">
                <a:solidFill>
                  <a:schemeClr val="bg1"/>
                </a:solidFill>
              </a:rPr>
              <a:t> </a:t>
            </a:r>
            <a:r>
              <a:rPr lang="es-CO" dirty="0">
                <a:solidFill>
                  <a:schemeClr val="bg1"/>
                </a:solidFill>
              </a:rPr>
              <a:t>fue adquirida por </a:t>
            </a:r>
            <a:r>
              <a:rPr lang="es-CO" dirty="0" err="1">
                <a:solidFill>
                  <a:schemeClr val="bg1"/>
                </a:solidFill>
              </a:rPr>
              <a:t>ProQuest</a:t>
            </a:r>
            <a:r>
              <a:rPr lang="es-CO" dirty="0">
                <a:solidFill>
                  <a:schemeClr val="bg1"/>
                </a:solidFill>
              </a:rPr>
              <a:t> en enero de 2011.</a:t>
            </a:r>
          </a:p>
          <a:p>
            <a:endParaRPr lang="es-CO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8" t="51385" r="42167" b="41769"/>
          <a:stretch/>
        </p:blipFill>
        <p:spPr bwMode="auto">
          <a:xfrm rot="18827074">
            <a:off x="8231236" y="1913501"/>
            <a:ext cx="3463368" cy="17683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9708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3268" y="0"/>
            <a:ext cx="4170811" cy="1439333"/>
          </a:xfrm>
        </p:spPr>
        <p:txBody>
          <a:bodyPr/>
          <a:lstStyle/>
          <a:p>
            <a:r>
              <a:rPr lang="es-CO" dirty="0" err="1" smtClean="0">
                <a:solidFill>
                  <a:schemeClr val="bg1"/>
                </a:solidFill>
              </a:rPr>
              <a:t>ScienceDirect</a:t>
            </a:r>
            <a:endParaRPr lang="es-CO" dirty="0">
              <a:solidFill>
                <a:schemeClr val="bg1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84079" y="1954497"/>
            <a:ext cx="7004537" cy="3649133"/>
          </a:xfrm>
        </p:spPr>
        <p:txBody>
          <a:bodyPr>
            <a:normAutofit/>
          </a:bodyPr>
          <a:lstStyle/>
          <a:p>
            <a:pPr algn="r"/>
            <a:r>
              <a:rPr lang="es-CO" sz="2400" dirty="0" smtClean="0">
                <a:solidFill>
                  <a:schemeClr val="bg1"/>
                </a:solidFill>
              </a:rPr>
              <a:t>Es la mayor base de datos de artículos científicos por suscripción que puede encontrarse en internet, </a:t>
            </a:r>
            <a:r>
              <a:rPr lang="es-CO" sz="2400" dirty="0" err="1" smtClean="0">
                <a:solidFill>
                  <a:schemeClr val="bg1"/>
                </a:solidFill>
              </a:rPr>
              <a:t>sciencedirect</a:t>
            </a:r>
            <a:r>
              <a:rPr lang="es-CO" sz="2400" dirty="0" smtClean="0">
                <a:solidFill>
                  <a:schemeClr val="bg1"/>
                </a:solidFill>
              </a:rPr>
              <a:t> ofrece a los suscriptores acceso en línea a </a:t>
            </a:r>
            <a:r>
              <a:rPr lang="es-CO" sz="2400" dirty="0">
                <a:solidFill>
                  <a:schemeClr val="bg1"/>
                </a:solidFill>
              </a:rPr>
              <a:t>una de las principales bases de datos de texto completo de artículos de revistas científicas y capítulos de libros oferta de cerca de 2.500 revistas y 26.000 libros</a:t>
            </a:r>
            <a:r>
              <a:rPr lang="es-CO" sz="2400" dirty="0"/>
              <a:t>.</a:t>
            </a:r>
            <a:r>
              <a:rPr lang="es-CO" sz="2400" dirty="0" smtClean="0"/>
              <a:t>.</a:t>
            </a:r>
            <a:endParaRPr lang="es-CO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39" t="23385" r="31539" b="57846"/>
          <a:stretch/>
        </p:blipFill>
        <p:spPr bwMode="auto">
          <a:xfrm>
            <a:off x="435098" y="2989387"/>
            <a:ext cx="3843825" cy="1324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6996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1" y="406399"/>
            <a:ext cx="5257799" cy="660401"/>
          </a:xfrm>
        </p:spPr>
        <p:txBody>
          <a:bodyPr/>
          <a:lstStyle/>
          <a:p>
            <a:r>
              <a:rPr lang="es-CO" dirty="0" err="1">
                <a:solidFill>
                  <a:schemeClr val="bg1"/>
                </a:solidFill>
              </a:rPr>
              <a:t>Scopus</a:t>
            </a:r>
            <a:r>
              <a:rPr lang="es-CO" dirty="0"/>
              <a:t>  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2142067"/>
            <a:ext cx="6430107" cy="3649133"/>
          </a:xfrm>
        </p:spPr>
        <p:txBody>
          <a:bodyPr/>
          <a:lstStyle/>
          <a:p>
            <a:r>
              <a:rPr lang="es-CO" dirty="0" err="1">
                <a:solidFill>
                  <a:schemeClr val="bg1"/>
                </a:solidFill>
              </a:rPr>
              <a:t>Scopus</a:t>
            </a:r>
            <a:r>
              <a:rPr lang="es-CO" dirty="0">
                <a:solidFill>
                  <a:schemeClr val="bg1"/>
                </a:solidFill>
              </a:rPr>
              <a:t> es una base de datos bibliográfica de resúmenes y citas de artículos de revistas científicas. Cubre aproximadamente 18.000 títulos de más de 5.000 editores internacionales, incluyendo la cobertura de 16.500 </a:t>
            </a:r>
            <a:r>
              <a:rPr lang="es-CO" dirty="0" smtClean="0">
                <a:solidFill>
                  <a:schemeClr val="bg1"/>
                </a:solidFill>
              </a:rPr>
              <a:t>revistas</a:t>
            </a:r>
          </a:p>
          <a:p>
            <a:endParaRPr lang="es-CO" dirty="0">
              <a:solidFill>
                <a:schemeClr val="bg1"/>
              </a:solidFill>
            </a:endParaRPr>
          </a:p>
          <a:p>
            <a:endParaRPr lang="es-CO" dirty="0" smtClean="0">
              <a:solidFill>
                <a:schemeClr val="bg1"/>
              </a:solidFill>
            </a:endParaRPr>
          </a:p>
          <a:p>
            <a:r>
              <a:rPr lang="es-CO" dirty="0">
                <a:solidFill>
                  <a:schemeClr val="bg1"/>
                </a:solidFill>
              </a:rPr>
              <a:t>Las búsquedas en </a:t>
            </a:r>
            <a:r>
              <a:rPr lang="es-CO" dirty="0" err="1">
                <a:solidFill>
                  <a:schemeClr val="bg1"/>
                </a:solidFill>
              </a:rPr>
              <a:t>Scopus</a:t>
            </a:r>
            <a:r>
              <a:rPr lang="es-CO" dirty="0">
                <a:solidFill>
                  <a:schemeClr val="bg1"/>
                </a:solidFill>
              </a:rPr>
              <a:t> incorporan búsquedas de páginas web científicas mediante </a:t>
            </a:r>
            <a:r>
              <a:rPr lang="es-CO" dirty="0" err="1" smtClean="0">
                <a:solidFill>
                  <a:schemeClr val="bg1"/>
                </a:solidFill>
              </a:rPr>
              <a:t>Scirus</a:t>
            </a:r>
            <a:r>
              <a:rPr lang="es-CO" dirty="0" smtClean="0">
                <a:solidFill>
                  <a:schemeClr val="bg1"/>
                </a:solidFill>
              </a:rPr>
              <a:t>, </a:t>
            </a:r>
            <a:r>
              <a:rPr lang="es-CO" dirty="0">
                <a:solidFill>
                  <a:schemeClr val="bg1"/>
                </a:solidFill>
              </a:rPr>
              <a:t> bases de datos de patentes.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92" t="23385" r="59231" b="46154"/>
          <a:stretch/>
        </p:blipFill>
        <p:spPr bwMode="auto">
          <a:xfrm>
            <a:off x="8585201" y="1769531"/>
            <a:ext cx="2761435" cy="3375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240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1" y="118534"/>
            <a:ext cx="10131425" cy="1456267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Biblioteca Hispánica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2" y="2142067"/>
            <a:ext cx="6008075" cy="3649133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La Biblioteca Hispánica ha llegado a reunir una colección bibliográfica variada y única a la vez. Variada por la diferente temática tratada en los libros, revistas y resto de materiales que conserva y que relatan aspectos humanísticos y socio-económicos de todos los países iberoamericanos.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0" t="25384" r="31346" b="36154"/>
          <a:stretch/>
        </p:blipFill>
        <p:spPr bwMode="auto">
          <a:xfrm>
            <a:off x="6869722" y="2239108"/>
            <a:ext cx="4560277" cy="2930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8137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6468" y="135467"/>
            <a:ext cx="10131425" cy="1456267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Dialnet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495801" y="2353082"/>
            <a:ext cx="6605953" cy="3649133"/>
          </a:xfrm>
        </p:spPr>
        <p:txBody>
          <a:bodyPr/>
          <a:lstStyle/>
          <a:p>
            <a:r>
              <a:rPr lang="es-CO" dirty="0">
                <a:solidFill>
                  <a:schemeClr val="bg1"/>
                </a:solidFill>
              </a:rPr>
              <a:t>D</a:t>
            </a:r>
            <a:r>
              <a:rPr lang="es-CO" dirty="0" smtClean="0">
                <a:solidFill>
                  <a:schemeClr val="bg1"/>
                </a:solidFill>
              </a:rPr>
              <a:t>ialnet </a:t>
            </a:r>
            <a:r>
              <a:rPr lang="es-CO" dirty="0">
                <a:solidFill>
                  <a:schemeClr val="bg1"/>
                </a:solidFill>
              </a:rPr>
              <a:t>es un portal de difusión de la producción científica hispana que inició su funcionamiento en el año 2001 especializado en ciencias humanas y sociales. </a:t>
            </a:r>
            <a:endParaRPr lang="es-CO" dirty="0" smtClean="0">
              <a:solidFill>
                <a:schemeClr val="bg1"/>
              </a:solidFill>
            </a:endParaRPr>
          </a:p>
          <a:p>
            <a:endParaRPr lang="es-CO" dirty="0">
              <a:solidFill>
                <a:schemeClr val="bg1"/>
              </a:solidFill>
            </a:endParaRPr>
          </a:p>
          <a:p>
            <a:r>
              <a:rPr lang="es-CO" dirty="0" smtClean="0">
                <a:solidFill>
                  <a:schemeClr val="bg1"/>
                </a:solidFill>
              </a:rPr>
              <a:t>Su </a:t>
            </a:r>
            <a:r>
              <a:rPr lang="es-CO" dirty="0">
                <a:solidFill>
                  <a:schemeClr val="bg1"/>
                </a:solidFill>
              </a:rPr>
              <a:t>base de datos, de acceso libre, fue creada por la Universidad de La Rioja (España) y constituye una hemeroteca virtual que contiene los índices de las revistas científicas y humanísticas de España, Portugal y Latinoamérica, incluyendo también libros (monografías), tesis doctorales, homenajes y otro tipo de documentos.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42" t="50000" r="55481" b="38308"/>
          <a:stretch/>
        </p:blipFill>
        <p:spPr bwMode="auto">
          <a:xfrm>
            <a:off x="281355" y="3364524"/>
            <a:ext cx="3985846" cy="1486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7742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500235" y="304801"/>
            <a:ext cx="7968769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s-CO" sz="7200" dirty="0" smtClean="0">
                <a:solidFill>
                  <a:schemeClr val="bg1"/>
                </a:solidFill>
              </a:rPr>
              <a:t>proquest</a:t>
            </a:r>
            <a:endParaRPr lang="es-CO" sz="7200" dirty="0">
              <a:solidFill>
                <a:schemeClr val="bg1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325591" y="3657600"/>
            <a:ext cx="2441864" cy="13923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O" dirty="0"/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623455" y="2484967"/>
            <a:ext cx="7616535" cy="368723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CO" sz="2800" dirty="0" smtClean="0">
                <a:solidFill>
                  <a:schemeClr val="bg1"/>
                </a:solidFill>
              </a:rPr>
              <a:t>Es </a:t>
            </a:r>
            <a:r>
              <a:rPr lang="es-CO" sz="2800" dirty="0">
                <a:solidFill>
                  <a:schemeClr val="bg1"/>
                </a:solidFill>
              </a:rPr>
              <a:t>una compañía editorial con sede en Ann Arbor, Michigan, que publica en formatos electrónico y microfilm y suministra servicios de información para universidades, escuelas, empresas públicas, corporaciones y bibliotecas públicas en todo el mundo, fundamentalmente bases de datos </a:t>
            </a:r>
            <a:r>
              <a:rPr lang="es-CO" sz="2800" dirty="0" smtClean="0">
                <a:solidFill>
                  <a:schemeClr val="bg1"/>
                </a:solidFill>
              </a:rPr>
              <a:t>bibliográficas.</a:t>
            </a:r>
            <a:endParaRPr lang="es-CO" sz="2800" dirty="0">
              <a:solidFill>
                <a:schemeClr val="bg1"/>
              </a:solidFill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6523" y="762001"/>
            <a:ext cx="2968185" cy="259772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55923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24102"/>
            <a:ext cx="6112933" cy="676563"/>
          </a:xfrm>
        </p:spPr>
        <p:txBody>
          <a:bodyPr>
            <a:noAutofit/>
          </a:bodyPr>
          <a:lstStyle/>
          <a:p>
            <a:r>
              <a:rPr lang="es-CO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 de datos bibliográficos</a:t>
            </a:r>
            <a:endParaRPr lang="es-CO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4464" y="2348346"/>
            <a:ext cx="10131425" cy="1593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CO" sz="2800" dirty="0">
                <a:solidFill>
                  <a:schemeClr val="bg1"/>
                </a:solidFill>
              </a:rPr>
              <a:t>E</a:t>
            </a:r>
            <a:r>
              <a:rPr lang="es-CO" sz="2800" dirty="0" smtClean="0">
                <a:solidFill>
                  <a:schemeClr val="bg1"/>
                </a:solidFill>
              </a:rPr>
              <a:t>s </a:t>
            </a:r>
            <a:r>
              <a:rPr lang="es-CO" sz="2800" dirty="0">
                <a:solidFill>
                  <a:schemeClr val="bg1"/>
                </a:solidFill>
              </a:rPr>
              <a:t>una [base de datos] de registros [</a:t>
            </a:r>
            <a:r>
              <a:rPr lang="es-CO" sz="2800" dirty="0" smtClean="0">
                <a:solidFill>
                  <a:schemeClr val="bg1"/>
                </a:solidFill>
              </a:rPr>
              <a:t>bibliografía/bibliográficos</a:t>
            </a:r>
            <a:r>
              <a:rPr lang="es-CO" sz="2800" dirty="0">
                <a:solidFill>
                  <a:schemeClr val="bg1"/>
                </a:solidFill>
              </a:rPr>
              <a:t>], que puede tener un soporte físico (fichas impresas) o, más frecuentemente, tener un soporte electrónico catálogo.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261264" y="4370108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CO" sz="2800" dirty="0"/>
              <a:t>Puede ser una base de datos que contiene información sobre libros y otros materiales de una </a:t>
            </a:r>
            <a:r>
              <a:rPr lang="es-CO" sz="2800" dirty="0" smtClean="0"/>
              <a:t>biblioteca, por </a:t>
            </a:r>
            <a:r>
              <a:rPr lang="es-CO" sz="2800" dirty="0"/>
              <a:t>ejemplo un catálogo de </a:t>
            </a:r>
            <a:r>
              <a:rPr lang="es-CO" sz="2800" dirty="0" smtClean="0"/>
              <a:t>biblioteca</a:t>
            </a:r>
            <a:r>
              <a:rPr lang="es-CO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3229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965200"/>
            <a:ext cx="10131425" cy="1456267"/>
          </a:xfrm>
        </p:spPr>
        <p:txBody>
          <a:bodyPr/>
          <a:lstStyle/>
          <a:p>
            <a:r>
              <a:rPr lang="es-CO" dirty="0" smtClean="0">
                <a:solidFill>
                  <a:schemeClr val="bg1"/>
                </a:solidFill>
              </a:rPr>
              <a:t>D</a:t>
            </a:r>
            <a:r>
              <a:rPr lang="es-CO" cap="none" dirty="0" smtClean="0">
                <a:solidFill>
                  <a:schemeClr val="bg1"/>
                </a:solidFill>
              </a:rPr>
              <a:t>amos clic en el logo de </a:t>
            </a:r>
            <a:r>
              <a:rPr lang="es-CO" cap="none" dirty="0" err="1" smtClean="0">
                <a:solidFill>
                  <a:schemeClr val="bg1"/>
                </a:solidFill>
              </a:rPr>
              <a:t>proquest</a:t>
            </a:r>
            <a:r>
              <a:rPr lang="es-CO" cap="none" dirty="0" smtClean="0">
                <a:solidFill>
                  <a:schemeClr val="bg1"/>
                </a:solidFill>
              </a:rPr>
              <a:t> </a:t>
            </a:r>
            <a:endParaRPr lang="es-CO" cap="none" dirty="0">
              <a:solidFill>
                <a:schemeClr val="bg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799" t="50405" r="35996" b="21757"/>
          <a:stretch/>
        </p:blipFill>
        <p:spPr>
          <a:xfrm>
            <a:off x="1831445" y="2675467"/>
            <a:ext cx="6468534" cy="3591296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>
            <a:off x="1831445" y="2675467"/>
            <a:ext cx="606955" cy="6942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3726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999067"/>
            <a:ext cx="10131425" cy="1456267"/>
          </a:xfrm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t</a:t>
            </a:r>
            <a:r>
              <a:rPr lang="es-CO" cap="none" dirty="0" smtClean="0">
                <a:solidFill>
                  <a:schemeClr val="bg1"/>
                </a:solidFill>
              </a:rPr>
              <a:t>e va a salir este pantallazo hay vas a digitar tu usuario y contraseña en este caso es el </a:t>
            </a:r>
            <a:r>
              <a:rPr lang="es-CO" cap="none" dirty="0" err="1" smtClean="0">
                <a:solidFill>
                  <a:schemeClr val="bg1"/>
                </a:solidFill>
              </a:rPr>
              <a:t>nombre.apellido</a:t>
            </a:r>
            <a:r>
              <a:rPr lang="es-CO" cap="none" dirty="0" smtClean="0">
                <a:solidFill>
                  <a:schemeClr val="bg1"/>
                </a:solidFill>
              </a:rPr>
              <a:t> para los dos</a:t>
            </a:r>
            <a:endParaRPr lang="es-CO" cap="none" dirty="0">
              <a:solidFill>
                <a:schemeClr val="bg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063" t="9526" r="51999" b="44077"/>
          <a:stretch/>
        </p:blipFill>
        <p:spPr>
          <a:xfrm>
            <a:off x="2235201" y="2455334"/>
            <a:ext cx="7895004" cy="419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94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15200" y="304799"/>
            <a:ext cx="3840693" cy="6163733"/>
          </a:xfrm>
        </p:spPr>
        <p:txBody>
          <a:bodyPr>
            <a:normAutofit fontScale="90000"/>
          </a:bodyPr>
          <a:lstStyle/>
          <a:p>
            <a:r>
              <a:rPr lang="es-CO" dirty="0" smtClean="0">
                <a:solidFill>
                  <a:schemeClr val="bg1"/>
                </a:solidFill>
              </a:rPr>
              <a:t>D</a:t>
            </a:r>
            <a:r>
              <a:rPr lang="es-CO" cap="none" dirty="0" smtClean="0">
                <a:solidFill>
                  <a:schemeClr val="bg1"/>
                </a:solidFill>
              </a:rPr>
              <a:t>espués de ingresar te aparece esta pantalla.</a:t>
            </a:r>
            <a:br>
              <a:rPr lang="es-CO" cap="none" dirty="0" smtClean="0">
                <a:solidFill>
                  <a:schemeClr val="bg1"/>
                </a:solidFill>
              </a:rPr>
            </a:br>
            <a:r>
              <a:rPr lang="es-CO" cap="none" dirty="0" smtClean="0">
                <a:solidFill>
                  <a:schemeClr val="bg1"/>
                </a:solidFill>
              </a:rPr>
              <a:t/>
            </a:r>
            <a:br>
              <a:rPr lang="es-CO" cap="none" dirty="0" smtClean="0">
                <a:solidFill>
                  <a:schemeClr val="bg1"/>
                </a:solidFill>
              </a:rPr>
            </a:br>
            <a:r>
              <a:rPr lang="es-CO" cap="none" dirty="0" smtClean="0">
                <a:solidFill>
                  <a:schemeClr val="bg1"/>
                </a:solidFill>
              </a:rPr>
              <a:t>Ahora buscas el libro que quieres.</a:t>
            </a:r>
            <a:br>
              <a:rPr lang="es-CO" cap="none" dirty="0" smtClean="0">
                <a:solidFill>
                  <a:schemeClr val="bg1"/>
                </a:solidFill>
              </a:rPr>
            </a:br>
            <a:r>
              <a:rPr lang="es-CO" cap="none" dirty="0" smtClean="0">
                <a:solidFill>
                  <a:schemeClr val="bg1"/>
                </a:solidFill>
              </a:rPr>
              <a:t>Escribiendo el titulo hay donde nos indica la flecha </a:t>
            </a:r>
            <a:br>
              <a:rPr lang="es-CO" cap="none" dirty="0" smtClean="0">
                <a:solidFill>
                  <a:schemeClr val="bg1"/>
                </a:solidFill>
              </a:rPr>
            </a:br>
            <a:r>
              <a:rPr lang="es-CO" cap="none" dirty="0" smtClean="0">
                <a:solidFill>
                  <a:schemeClr val="bg1"/>
                </a:solidFill>
              </a:rPr>
              <a:t/>
            </a:r>
            <a:br>
              <a:rPr lang="es-CO" cap="none" dirty="0" smtClean="0">
                <a:solidFill>
                  <a:schemeClr val="bg1"/>
                </a:solidFill>
              </a:rPr>
            </a:br>
            <a:r>
              <a:rPr lang="es-CO" cap="none" dirty="0">
                <a:solidFill>
                  <a:schemeClr val="bg1"/>
                </a:solidFill>
              </a:rPr>
              <a:t/>
            </a:r>
            <a:br>
              <a:rPr lang="es-CO" cap="none" dirty="0">
                <a:solidFill>
                  <a:schemeClr val="bg1"/>
                </a:solidFill>
              </a:rPr>
            </a:br>
            <a:endParaRPr lang="es-CO" cap="none" dirty="0">
              <a:solidFill>
                <a:schemeClr val="bg1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7467" t="5814" r="18331" b="5568"/>
          <a:stretch/>
        </p:blipFill>
        <p:spPr>
          <a:xfrm>
            <a:off x="0" y="0"/>
            <a:ext cx="6756399" cy="5245823"/>
          </a:xfrm>
          <a:prstGeom prst="rect">
            <a:avLst/>
          </a:prstGeom>
        </p:spPr>
      </p:pic>
      <p:sp>
        <p:nvSpPr>
          <p:cNvPr id="10" name="Flecha abajo 9"/>
          <p:cNvSpPr/>
          <p:nvPr/>
        </p:nvSpPr>
        <p:spPr>
          <a:xfrm>
            <a:off x="3022599" y="177799"/>
            <a:ext cx="355600" cy="72813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2325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800F5143E0142A51E9054CE59F534" ma:contentTypeVersion="1" ma:contentTypeDescription="Create a new document." ma:contentTypeScope="" ma:versionID="216fd2d9173244d4e52896549fcb89ee">
  <xsd:schema xmlns:xsd="http://www.w3.org/2001/XMLSchema" xmlns:xs="http://www.w3.org/2001/XMLSchema" xmlns:p="http://schemas.microsoft.com/office/2006/metadata/properties" xmlns:ns3="54edaa34-9abf-4585-addc-9f5253aac21b" targetNamespace="http://schemas.microsoft.com/office/2006/metadata/properties" ma:root="true" ma:fieldsID="d7fd2c82126de21be4b9b21a364f081a" ns3:_="">
    <xsd:import namespace="54edaa34-9abf-4585-addc-9f5253aac21b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edaa34-9abf-4585-addc-9f5253aac21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6AFB087-F573-47B9-BA62-1CD41E7962E6}">
  <ds:schemaRefs>
    <ds:schemaRef ds:uri="http://schemas.microsoft.com/office/infopath/2007/PartnerControls"/>
    <ds:schemaRef ds:uri="http://purl.org/dc/terms/"/>
    <ds:schemaRef ds:uri="54edaa34-9abf-4585-addc-9f5253aac21b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A533FF81-51D5-4249-8E00-3CDC37683E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edaa34-9abf-4585-addc-9f5253aac2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FCB001-24EF-4ABC-B114-79939A71967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124</TotalTime>
  <Words>502</Words>
  <Application>Microsoft Office PowerPoint</Application>
  <PresentationFormat>Panorámica</PresentationFormat>
  <Paragraphs>32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7" baseType="lpstr">
      <vt:lpstr>Algerian</vt:lpstr>
      <vt:lpstr>Arial</vt:lpstr>
      <vt:lpstr>Calibri</vt:lpstr>
      <vt:lpstr>Calibri Light</vt:lpstr>
      <vt:lpstr>Celestial</vt:lpstr>
      <vt:lpstr>Laura Camila Lara Perdomo</vt:lpstr>
      <vt:lpstr>E-libro</vt:lpstr>
      <vt:lpstr>ebrary</vt:lpstr>
      <vt:lpstr>ScienceDirect</vt:lpstr>
      <vt:lpstr>Scopus  </vt:lpstr>
      <vt:lpstr>Biblioteca Hispánica</vt:lpstr>
      <vt:lpstr>Dialnet</vt:lpstr>
      <vt:lpstr>proquest</vt:lpstr>
      <vt:lpstr>Base de datos bibliográficos</vt:lpstr>
      <vt:lpstr>Damos clic en el logo de proquest </vt:lpstr>
      <vt:lpstr>te va a salir este pantallazo hay vas a digitar tu usuario y contraseña en este caso es el nombre.apellido para los dos</vt:lpstr>
      <vt:lpstr>Después de ingresar te aparece esta pantalla.  Ahora buscas el libro que quieres. Escribiendo el titulo hay donde nos indica la flecha   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Laura Camila Lara Perdomo</dc:title>
  <dc:creator>PRINCIPAL</dc:creator>
  <cp:lastModifiedBy>PRINCIPAL</cp:lastModifiedBy>
  <cp:revision>13</cp:revision>
  <dcterms:created xsi:type="dcterms:W3CDTF">2014-07-30T00:10:21Z</dcterms:created>
  <dcterms:modified xsi:type="dcterms:W3CDTF">2014-08-09T00:56:47Z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0x0101007C1800F5143E0142A51E9054CE59F534</vt:lpwstr>
  </property>
  <property fmtid="{D5CDD505-2E9C-101B-9397-08002B2CF9AE}" pid="3" name="IsMyDocuments">
    <vt:bool>true</vt:bool>
  </property>
</Properties>
</file>